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ink/ink1.xml" ContentType="application/inkml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2.xml" ContentType="application/vnd.openxmlformats-officedocument.theme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  <p:sldMasterId id="2147484090" r:id="rId2"/>
  </p:sldMasterIdLst>
  <p:notesMasterIdLst>
    <p:notesMasterId r:id="rId23"/>
  </p:notesMasterIdLst>
  <p:handoutMasterIdLst>
    <p:handoutMasterId r:id="rId24"/>
  </p:handoutMasterIdLst>
  <p:sldIdLst>
    <p:sldId id="2026819423" r:id="rId3"/>
    <p:sldId id="2026819428" r:id="rId4"/>
    <p:sldId id="285" r:id="rId5"/>
    <p:sldId id="2026819427" r:id="rId6"/>
    <p:sldId id="283" r:id="rId7"/>
    <p:sldId id="284" r:id="rId8"/>
    <p:sldId id="282" r:id="rId9"/>
    <p:sldId id="2026819426" r:id="rId10"/>
    <p:sldId id="281" r:id="rId11"/>
    <p:sldId id="2026819425" r:id="rId12"/>
    <p:sldId id="2026819431" r:id="rId13"/>
    <p:sldId id="2026819432" r:id="rId14"/>
    <p:sldId id="2026819435" r:id="rId15"/>
    <p:sldId id="2026819436" r:id="rId16"/>
    <p:sldId id="2026819438" r:id="rId17"/>
    <p:sldId id="2026819439" r:id="rId18"/>
    <p:sldId id="2026819434" r:id="rId19"/>
    <p:sldId id="2026819433" r:id="rId20"/>
    <p:sldId id="2026819424" r:id="rId21"/>
    <p:sldId id="1218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4" autoAdjust="0"/>
    <p:restoredTop sz="96327" autoAdjust="0"/>
  </p:normalViewPr>
  <p:slideViewPr>
    <p:cSldViewPr snapToGrid="0">
      <p:cViewPr varScale="1">
        <p:scale>
          <a:sx n="110" d="100"/>
          <a:sy n="110" d="100"/>
        </p:scale>
        <p:origin x="7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10/6/2021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1T23:33:59.573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3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8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orld 202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7707E4-07EB-C343-A791-6676C77982E0}"/>
                  </a:ext>
                </a:extLst>
              </p14:cNvPr>
              <p14:cNvContentPartPr/>
              <p14:nvPr userDrawn="1"/>
            </p14:nvContentPartPr>
            <p14:xfrm>
              <a:off x="9873661" y="4838975"/>
              <a:ext cx="240" cy="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7707E4-07EB-C343-A791-6676C7798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9581" y="483489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itle click to edit">
            <a:extLst>
              <a:ext uri="{FF2B5EF4-FFF2-40B4-BE49-F238E27FC236}">
                <a16:creationId xmlns:a16="http://schemas.microsoft.com/office/drawing/2014/main" id="{BE8A1280-C654-2D48-9B67-90A46CA11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976" y="579966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VMworld 2021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19" name="Subtitle click to edit">
            <a:extLst>
              <a:ext uri="{FF2B5EF4-FFF2-40B4-BE49-F238E27FC236}">
                <a16:creationId xmlns:a16="http://schemas.microsoft.com/office/drawing/2014/main" id="{C45215ED-7321-4E45-8C3D-DFA095841F4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975" y="1864667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20" name="Click to edit Speaker Name ">
            <a:extLst>
              <a:ext uri="{FF2B5EF4-FFF2-40B4-BE49-F238E27FC236}">
                <a16:creationId xmlns:a16="http://schemas.microsoft.com/office/drawing/2014/main" id="{E17CC227-463B-2B4D-B7FC-45797049F1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975" y="3734813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21" name="Click to edit role">
            <a:extLst>
              <a:ext uri="{FF2B5EF4-FFF2-40B4-BE49-F238E27FC236}">
                <a16:creationId xmlns:a16="http://schemas.microsoft.com/office/drawing/2014/main" id="{B24A52B4-C821-4C48-AE5A-CF6BF5EF64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975" y="4136133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</p:spTree>
    <p:extLst>
      <p:ext uri="{BB962C8B-B14F-4D97-AF65-F5344CB8AC3E}">
        <p14:creationId xmlns:p14="http://schemas.microsoft.com/office/powerpoint/2010/main" val="24773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BB6048C8-AB33-7842-A479-2C24663BE300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86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9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3629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53CD2EC4-3396-8A42-8A8A-B61038636006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08078FCA-EEB4-1E40-BB42-C0A6D7F98CC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A1F9FDFA-0AD6-0D44-81F6-E45EDFDC727C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A32B45EC-9FFD-8440-8F00-F07B4A8658C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orld2021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DEBC-E35E-2844-88EB-6382C5BD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2B300-8136-1A46-B8B4-4E027C406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D6B61-F419-BC42-9946-6DC615CAEB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9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B6EEF353-BEE7-184B-913A-CE5B7AF1B1A2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 marL="1147763" indent="0">
              <a:buNone/>
              <a:defRPr lang="en-US" sz="1200" dirty="0"/>
            </a:lvl6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dat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4EF5C358-4961-8849-84FC-B61BD4C4373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6" name="Copyright" descr="Confidential copyright VMware, Inc. 2021">
            <a:extLst>
              <a:ext uri="{FF2B5EF4-FFF2-40B4-BE49-F238E27FC236}">
                <a16:creationId xmlns:a16="http://schemas.microsoft.com/office/drawing/2014/main" id="{3B358716-7C44-7240-96AA-9631155F8A5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619CC69-3523-534E-9B8E-6E76EFD3B691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22D59C5B-F43E-2B4B-9861-560C45E4C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5D83CFEA-A68A-B74B-B393-6E3F1B7AD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B572DEAF-B4B6-0445-A2E0-C4C7769A5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FB8C48D-88B7-B64C-8F91-E9B802B42574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E6960C8D-956B-8440-8604-403DF08D1709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7F125CD-5C12-F240-B12E-7B7042E0D99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5998DD52-A4AA-644F-BFF2-D88FCCE5589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738D9407-847B-324E-9ADA-C8D13E3B370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E9AF854B-C8C6-8D4B-BC6B-4773707F1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09904477-6541-6240-A985-A0A87EE51A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09E10C3F-3339-4A4A-A90C-03F49952C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FE98F73-4369-AD4F-8E4F-B5B4E5BB15B9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8" name="Copyright" descr="Confidential copyright VMware, Inc. 2021">
            <a:extLst>
              <a:ext uri="{FF2B5EF4-FFF2-40B4-BE49-F238E27FC236}">
                <a16:creationId xmlns:a16="http://schemas.microsoft.com/office/drawing/2014/main" id="{0B9B48F5-34F0-194A-A003-713FE95BE6BC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9986" y="1653119"/>
            <a:ext cx="11179437" cy="43688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158316" y="6256823"/>
            <a:ext cx="531107" cy="2358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746B6BB7-8FD9-4516-A2B1-95A48CAD54C6}" type="slidenum">
              <a:rPr lang="en-US" sz="933" smtClean="0">
                <a:solidFill>
                  <a:schemeClr val="accent1"/>
                </a:solidFill>
              </a:rPr>
              <a:pPr algn="r"/>
              <a:t>‹#›</a:t>
            </a:fld>
            <a:endParaRPr lang="en-US" sz="933" dirty="0">
              <a:solidFill>
                <a:schemeClr val="accent1"/>
              </a:solidFill>
            </a:endParaRPr>
          </a:p>
        </p:txBody>
      </p:sp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0EC0E12B-85E0-4379-BEB9-57B0F837A311}"/>
              </a:ext>
            </a:extLst>
          </p:cNvPr>
          <p:cNvGrpSpPr/>
          <p:nvPr userDrawn="1"/>
        </p:nvGrpSpPr>
        <p:grpSpPr>
          <a:xfrm>
            <a:off x="509988" y="6256823"/>
            <a:ext cx="1327943" cy="215280"/>
            <a:chOff x="382590" y="4731489"/>
            <a:chExt cx="756375" cy="122588"/>
          </a:xfrm>
        </p:grpSpPr>
        <p:sp>
          <p:nvSpPr>
            <p:cNvPr id="37" name="צורה חופשית: צורה 36">
              <a:extLst>
                <a:ext uri="{FF2B5EF4-FFF2-40B4-BE49-F238E27FC236}">
                  <a16:creationId xmlns:a16="http://schemas.microsoft.com/office/drawing/2014/main" id="{61107653-A1E8-4807-BB5A-E182E5294C03}"/>
                </a:ext>
              </a:extLst>
            </p:cNvPr>
            <p:cNvSpPr/>
            <p:nvPr/>
          </p:nvSpPr>
          <p:spPr>
            <a:xfrm>
              <a:off x="382590" y="4750530"/>
              <a:ext cx="110079" cy="101045"/>
            </a:xfrm>
            <a:custGeom>
              <a:avLst/>
              <a:gdLst>
                <a:gd name="connsiteX0" fmla="*/ 309563 w 754379"/>
                <a:gd name="connsiteY0" fmla="*/ 116205 h 692467"/>
                <a:gd name="connsiteX1" fmla="*/ 0 w 754379"/>
                <a:gd name="connsiteY1" fmla="*/ 116205 h 692467"/>
                <a:gd name="connsiteX2" fmla="*/ 0 w 754379"/>
                <a:gd name="connsiteY2" fmla="*/ 0 h 692467"/>
                <a:gd name="connsiteX3" fmla="*/ 754380 w 754379"/>
                <a:gd name="connsiteY3" fmla="*/ 0 h 692467"/>
                <a:gd name="connsiteX4" fmla="*/ 754380 w 754379"/>
                <a:gd name="connsiteY4" fmla="*/ 116205 h 692467"/>
                <a:gd name="connsiteX5" fmla="*/ 444818 w 754379"/>
                <a:gd name="connsiteY5" fmla="*/ 116205 h 692467"/>
                <a:gd name="connsiteX6" fmla="*/ 444818 w 754379"/>
                <a:gd name="connsiteY6" fmla="*/ 692468 h 692467"/>
                <a:gd name="connsiteX7" fmla="*/ 309563 w 754379"/>
                <a:gd name="connsiteY7" fmla="*/ 692468 h 692467"/>
                <a:gd name="connsiteX8" fmla="*/ 309563 w 754379"/>
                <a:gd name="connsiteY8" fmla="*/ 116205 h 69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379" h="692467">
                  <a:moveTo>
                    <a:pt x="309563" y="116205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116205"/>
                  </a:lnTo>
                  <a:lnTo>
                    <a:pt x="444818" y="116205"/>
                  </a:lnTo>
                  <a:lnTo>
                    <a:pt x="444818" y="692468"/>
                  </a:lnTo>
                  <a:lnTo>
                    <a:pt x="309563" y="692468"/>
                  </a:lnTo>
                  <a:lnTo>
                    <a:pt x="309563" y="116205"/>
                  </a:lnTo>
                  <a:close/>
                </a:path>
              </a:pathLst>
            </a:custGeom>
            <a:solidFill>
              <a:srgbClr val="DF6D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 sz="2399"/>
            </a:p>
          </p:txBody>
        </p:sp>
        <p:sp>
          <p:nvSpPr>
            <p:cNvPr id="38" name="צורה חופשית: צורה 37">
              <a:extLst>
                <a:ext uri="{FF2B5EF4-FFF2-40B4-BE49-F238E27FC236}">
                  <a16:creationId xmlns:a16="http://schemas.microsoft.com/office/drawing/2014/main" id="{63434B1E-5346-4FC7-978D-1544D37DCD2F}"/>
                </a:ext>
              </a:extLst>
            </p:cNvPr>
            <p:cNvSpPr/>
            <p:nvPr/>
          </p:nvSpPr>
          <p:spPr>
            <a:xfrm>
              <a:off x="496977" y="4750530"/>
              <a:ext cx="92288" cy="101045"/>
            </a:xfrm>
            <a:custGeom>
              <a:avLst/>
              <a:gdLst>
                <a:gd name="connsiteX0" fmla="*/ 0 w 632459"/>
                <a:gd name="connsiteY0" fmla="*/ 0 h 692467"/>
                <a:gd name="connsiteX1" fmla="*/ 621030 w 632459"/>
                <a:gd name="connsiteY1" fmla="*/ 0 h 692467"/>
                <a:gd name="connsiteX2" fmla="*/ 621030 w 632459"/>
                <a:gd name="connsiteY2" fmla="*/ 116205 h 692467"/>
                <a:gd name="connsiteX3" fmla="*/ 135255 w 632459"/>
                <a:gd name="connsiteY3" fmla="*/ 116205 h 692467"/>
                <a:gd name="connsiteX4" fmla="*/ 135255 w 632459"/>
                <a:gd name="connsiteY4" fmla="*/ 277178 h 692467"/>
                <a:gd name="connsiteX5" fmla="*/ 553402 w 632459"/>
                <a:gd name="connsiteY5" fmla="*/ 277178 h 692467"/>
                <a:gd name="connsiteX6" fmla="*/ 553402 w 632459"/>
                <a:gd name="connsiteY6" fmla="*/ 393383 h 692467"/>
                <a:gd name="connsiteX7" fmla="*/ 135255 w 632459"/>
                <a:gd name="connsiteY7" fmla="*/ 393383 h 692467"/>
                <a:gd name="connsiteX8" fmla="*/ 135255 w 632459"/>
                <a:gd name="connsiteY8" fmla="*/ 576263 h 692467"/>
                <a:gd name="connsiteX9" fmla="*/ 632460 w 632459"/>
                <a:gd name="connsiteY9" fmla="*/ 576263 h 692467"/>
                <a:gd name="connsiteX10" fmla="*/ 632460 w 632459"/>
                <a:gd name="connsiteY10" fmla="*/ 692468 h 692467"/>
                <a:gd name="connsiteX11" fmla="*/ 0 w 632459"/>
                <a:gd name="connsiteY11" fmla="*/ 692468 h 692467"/>
                <a:gd name="connsiteX12" fmla="*/ 0 w 632459"/>
                <a:gd name="connsiteY12" fmla="*/ 0 h 69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459" h="692467">
                  <a:moveTo>
                    <a:pt x="0" y="0"/>
                  </a:moveTo>
                  <a:lnTo>
                    <a:pt x="621030" y="0"/>
                  </a:lnTo>
                  <a:lnTo>
                    <a:pt x="621030" y="116205"/>
                  </a:lnTo>
                  <a:lnTo>
                    <a:pt x="135255" y="116205"/>
                  </a:lnTo>
                  <a:lnTo>
                    <a:pt x="135255" y="277178"/>
                  </a:lnTo>
                  <a:lnTo>
                    <a:pt x="553402" y="277178"/>
                  </a:lnTo>
                  <a:lnTo>
                    <a:pt x="553402" y="393383"/>
                  </a:lnTo>
                  <a:lnTo>
                    <a:pt x="135255" y="393383"/>
                  </a:lnTo>
                  <a:lnTo>
                    <a:pt x="135255" y="576263"/>
                  </a:lnTo>
                  <a:lnTo>
                    <a:pt x="632460" y="576263"/>
                  </a:lnTo>
                  <a:lnTo>
                    <a:pt x="632460" y="692468"/>
                  </a:lnTo>
                  <a:lnTo>
                    <a:pt x="0" y="692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6D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 sz="2399"/>
            </a:p>
          </p:txBody>
        </p:sp>
        <p:sp>
          <p:nvSpPr>
            <p:cNvPr id="39" name="צורה חופשית: צורה 38">
              <a:extLst>
                <a:ext uri="{FF2B5EF4-FFF2-40B4-BE49-F238E27FC236}">
                  <a16:creationId xmlns:a16="http://schemas.microsoft.com/office/drawing/2014/main" id="{8C7CC56A-CB35-47B7-89C3-22A4AEE5D873}"/>
                </a:ext>
              </a:extLst>
            </p:cNvPr>
            <p:cNvSpPr/>
            <p:nvPr/>
          </p:nvSpPr>
          <p:spPr>
            <a:xfrm>
              <a:off x="807895" y="4748029"/>
              <a:ext cx="106048" cy="106048"/>
            </a:xfrm>
            <a:custGeom>
              <a:avLst/>
              <a:gdLst>
                <a:gd name="connsiteX0" fmla="*/ 587693 w 726757"/>
                <a:gd name="connsiteY0" fmla="*/ 227648 h 726757"/>
                <a:gd name="connsiteX1" fmla="*/ 344805 w 726757"/>
                <a:gd name="connsiteY1" fmla="*/ 112395 h 726757"/>
                <a:gd name="connsiteX2" fmla="*/ 160972 w 726757"/>
                <a:gd name="connsiteY2" fmla="*/ 199073 h 726757"/>
                <a:gd name="connsiteX3" fmla="*/ 316230 w 726757"/>
                <a:gd name="connsiteY3" fmla="*/ 277178 h 726757"/>
                <a:gd name="connsiteX4" fmla="*/ 480060 w 726757"/>
                <a:gd name="connsiteY4" fmla="*/ 301943 h 726757"/>
                <a:gd name="connsiteX5" fmla="*/ 726757 w 726757"/>
                <a:gd name="connsiteY5" fmla="*/ 501968 h 726757"/>
                <a:gd name="connsiteX6" fmla="*/ 385763 w 726757"/>
                <a:gd name="connsiteY6" fmla="*/ 726758 h 726757"/>
                <a:gd name="connsiteX7" fmla="*/ 0 w 726757"/>
                <a:gd name="connsiteY7" fmla="*/ 527685 h 726757"/>
                <a:gd name="connsiteX8" fmla="*/ 130493 w 726757"/>
                <a:gd name="connsiteY8" fmla="*/ 486728 h 726757"/>
                <a:gd name="connsiteX9" fmla="*/ 389572 w 726757"/>
                <a:gd name="connsiteY9" fmla="*/ 610553 h 726757"/>
                <a:gd name="connsiteX10" fmla="*/ 591503 w 726757"/>
                <a:gd name="connsiteY10" fmla="*/ 514350 h 726757"/>
                <a:gd name="connsiteX11" fmla="*/ 441007 w 726757"/>
                <a:gd name="connsiteY11" fmla="*/ 427673 h 726757"/>
                <a:gd name="connsiteX12" fmla="*/ 275272 w 726757"/>
                <a:gd name="connsiteY12" fmla="*/ 404813 h 726757"/>
                <a:gd name="connsiteX13" fmla="*/ 25718 w 726757"/>
                <a:gd name="connsiteY13" fmla="*/ 207645 h 726757"/>
                <a:gd name="connsiteX14" fmla="*/ 348615 w 726757"/>
                <a:gd name="connsiteY14" fmla="*/ 0 h 726757"/>
                <a:gd name="connsiteX15" fmla="*/ 715328 w 726757"/>
                <a:gd name="connsiteY15" fmla="*/ 185738 h 726757"/>
                <a:gd name="connsiteX16" fmla="*/ 587693 w 726757"/>
                <a:gd name="connsiteY16" fmla="*/ 227648 h 7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757" h="726757">
                  <a:moveTo>
                    <a:pt x="587693" y="227648"/>
                  </a:moveTo>
                  <a:cubicBezTo>
                    <a:pt x="565785" y="165735"/>
                    <a:pt x="509588" y="112395"/>
                    <a:pt x="344805" y="112395"/>
                  </a:cubicBezTo>
                  <a:cubicBezTo>
                    <a:pt x="253365" y="112395"/>
                    <a:pt x="160972" y="135255"/>
                    <a:pt x="160972" y="199073"/>
                  </a:cubicBezTo>
                  <a:cubicBezTo>
                    <a:pt x="160972" y="228600"/>
                    <a:pt x="178118" y="260033"/>
                    <a:pt x="316230" y="277178"/>
                  </a:cubicBezTo>
                  <a:lnTo>
                    <a:pt x="480060" y="301943"/>
                  </a:lnTo>
                  <a:cubicBezTo>
                    <a:pt x="635318" y="325755"/>
                    <a:pt x="726757" y="385763"/>
                    <a:pt x="726757" y="501968"/>
                  </a:cubicBezTo>
                  <a:cubicBezTo>
                    <a:pt x="726757" y="665798"/>
                    <a:pt x="570547" y="726758"/>
                    <a:pt x="385763" y="726758"/>
                  </a:cubicBezTo>
                  <a:cubicBezTo>
                    <a:pt x="88582" y="726758"/>
                    <a:pt x="16193" y="580073"/>
                    <a:pt x="0" y="527685"/>
                  </a:cubicBezTo>
                  <a:lnTo>
                    <a:pt x="130493" y="486728"/>
                  </a:lnTo>
                  <a:cubicBezTo>
                    <a:pt x="155257" y="537210"/>
                    <a:pt x="206693" y="610553"/>
                    <a:pt x="389572" y="610553"/>
                  </a:cubicBezTo>
                  <a:cubicBezTo>
                    <a:pt x="500063" y="610553"/>
                    <a:pt x="591503" y="574358"/>
                    <a:pt x="591503" y="514350"/>
                  </a:cubicBezTo>
                  <a:cubicBezTo>
                    <a:pt x="591503" y="469583"/>
                    <a:pt x="540068" y="440055"/>
                    <a:pt x="441007" y="427673"/>
                  </a:cubicBezTo>
                  <a:lnTo>
                    <a:pt x="275272" y="404813"/>
                  </a:lnTo>
                  <a:cubicBezTo>
                    <a:pt x="115253" y="382905"/>
                    <a:pt x="25718" y="313373"/>
                    <a:pt x="25718" y="207645"/>
                  </a:cubicBezTo>
                  <a:cubicBezTo>
                    <a:pt x="25718" y="0"/>
                    <a:pt x="295275" y="0"/>
                    <a:pt x="348615" y="0"/>
                  </a:cubicBezTo>
                  <a:cubicBezTo>
                    <a:pt x="646747" y="0"/>
                    <a:pt x="698182" y="138113"/>
                    <a:pt x="715328" y="185738"/>
                  </a:cubicBezTo>
                  <a:lnTo>
                    <a:pt x="587693" y="22764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 sz="2399"/>
            </a:p>
          </p:txBody>
        </p:sp>
        <p:sp>
          <p:nvSpPr>
            <p:cNvPr id="40" name="צורה חופשית: צורה 39">
              <a:extLst>
                <a:ext uri="{FF2B5EF4-FFF2-40B4-BE49-F238E27FC236}">
                  <a16:creationId xmlns:a16="http://schemas.microsoft.com/office/drawing/2014/main" id="{9319B4C4-EDA9-4631-8150-3443DB4D9260}"/>
                </a:ext>
              </a:extLst>
            </p:cNvPr>
            <p:cNvSpPr/>
            <p:nvPr/>
          </p:nvSpPr>
          <p:spPr>
            <a:xfrm>
              <a:off x="920336" y="4750530"/>
              <a:ext cx="108689" cy="101045"/>
            </a:xfrm>
            <a:custGeom>
              <a:avLst/>
              <a:gdLst>
                <a:gd name="connsiteX0" fmla="*/ 0 w 744855"/>
                <a:gd name="connsiteY0" fmla="*/ 0 h 692467"/>
                <a:gd name="connsiteX1" fmla="*/ 135255 w 744855"/>
                <a:gd name="connsiteY1" fmla="*/ 0 h 692467"/>
                <a:gd name="connsiteX2" fmla="*/ 135255 w 744855"/>
                <a:gd name="connsiteY2" fmla="*/ 322898 h 692467"/>
                <a:gd name="connsiteX3" fmla="*/ 519113 w 744855"/>
                <a:gd name="connsiteY3" fmla="*/ 0 h 692467"/>
                <a:gd name="connsiteX4" fmla="*/ 711518 w 744855"/>
                <a:gd name="connsiteY4" fmla="*/ 0 h 692467"/>
                <a:gd name="connsiteX5" fmla="*/ 381000 w 744855"/>
                <a:gd name="connsiteY5" fmla="*/ 274320 h 692467"/>
                <a:gd name="connsiteX6" fmla="*/ 744855 w 744855"/>
                <a:gd name="connsiteY6" fmla="*/ 692468 h 692467"/>
                <a:gd name="connsiteX7" fmla="*/ 567690 w 744855"/>
                <a:gd name="connsiteY7" fmla="*/ 692468 h 692467"/>
                <a:gd name="connsiteX8" fmla="*/ 282893 w 744855"/>
                <a:gd name="connsiteY8" fmla="*/ 354330 h 692467"/>
                <a:gd name="connsiteX9" fmla="*/ 135255 w 744855"/>
                <a:gd name="connsiteY9" fmla="*/ 477203 h 692467"/>
                <a:gd name="connsiteX10" fmla="*/ 135255 w 744855"/>
                <a:gd name="connsiteY10" fmla="*/ 692468 h 692467"/>
                <a:gd name="connsiteX11" fmla="*/ 0 w 744855"/>
                <a:gd name="connsiteY11" fmla="*/ 692468 h 692467"/>
                <a:gd name="connsiteX12" fmla="*/ 0 w 744855"/>
                <a:gd name="connsiteY12" fmla="*/ 0 h 69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4855" h="692467">
                  <a:moveTo>
                    <a:pt x="0" y="0"/>
                  </a:moveTo>
                  <a:lnTo>
                    <a:pt x="135255" y="0"/>
                  </a:lnTo>
                  <a:lnTo>
                    <a:pt x="135255" y="322898"/>
                  </a:lnTo>
                  <a:lnTo>
                    <a:pt x="519113" y="0"/>
                  </a:lnTo>
                  <a:lnTo>
                    <a:pt x="711518" y="0"/>
                  </a:lnTo>
                  <a:lnTo>
                    <a:pt x="381000" y="274320"/>
                  </a:lnTo>
                  <a:lnTo>
                    <a:pt x="744855" y="692468"/>
                  </a:lnTo>
                  <a:lnTo>
                    <a:pt x="567690" y="692468"/>
                  </a:lnTo>
                  <a:lnTo>
                    <a:pt x="282893" y="354330"/>
                  </a:lnTo>
                  <a:lnTo>
                    <a:pt x="135255" y="477203"/>
                  </a:lnTo>
                  <a:lnTo>
                    <a:pt x="135255" y="692468"/>
                  </a:lnTo>
                  <a:lnTo>
                    <a:pt x="0" y="692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 sz="2399"/>
            </a:p>
          </p:txBody>
        </p:sp>
        <p:sp>
          <p:nvSpPr>
            <p:cNvPr id="41" name="צורה חופשית: צורה 40">
              <a:extLst>
                <a:ext uri="{FF2B5EF4-FFF2-40B4-BE49-F238E27FC236}">
                  <a16:creationId xmlns:a16="http://schemas.microsoft.com/office/drawing/2014/main" id="{E07DA06A-CF96-4910-B380-99DE03B7B6CF}"/>
                </a:ext>
              </a:extLst>
            </p:cNvPr>
            <p:cNvSpPr/>
            <p:nvPr/>
          </p:nvSpPr>
          <p:spPr>
            <a:xfrm>
              <a:off x="1020547" y="4750530"/>
              <a:ext cx="118418" cy="101045"/>
            </a:xfrm>
            <a:custGeom>
              <a:avLst/>
              <a:gdLst>
                <a:gd name="connsiteX0" fmla="*/ 338138 w 811530"/>
                <a:gd name="connsiteY0" fmla="*/ 415290 h 692467"/>
                <a:gd name="connsiteX1" fmla="*/ 0 w 811530"/>
                <a:gd name="connsiteY1" fmla="*/ 0 h 692467"/>
                <a:gd name="connsiteX2" fmla="*/ 165735 w 811530"/>
                <a:gd name="connsiteY2" fmla="*/ 0 h 692467"/>
                <a:gd name="connsiteX3" fmla="*/ 405765 w 811530"/>
                <a:gd name="connsiteY3" fmla="*/ 293370 h 692467"/>
                <a:gd name="connsiteX4" fmla="*/ 644843 w 811530"/>
                <a:gd name="connsiteY4" fmla="*/ 0 h 692467"/>
                <a:gd name="connsiteX5" fmla="*/ 811530 w 811530"/>
                <a:gd name="connsiteY5" fmla="*/ 0 h 692467"/>
                <a:gd name="connsiteX6" fmla="*/ 473393 w 811530"/>
                <a:gd name="connsiteY6" fmla="*/ 415290 h 692467"/>
                <a:gd name="connsiteX7" fmla="*/ 473393 w 811530"/>
                <a:gd name="connsiteY7" fmla="*/ 692468 h 692467"/>
                <a:gd name="connsiteX8" fmla="*/ 338138 w 811530"/>
                <a:gd name="connsiteY8" fmla="*/ 692468 h 692467"/>
                <a:gd name="connsiteX9" fmla="*/ 338138 w 811530"/>
                <a:gd name="connsiteY9" fmla="*/ 415290 h 69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1530" h="692467">
                  <a:moveTo>
                    <a:pt x="338138" y="415290"/>
                  </a:moveTo>
                  <a:lnTo>
                    <a:pt x="0" y="0"/>
                  </a:lnTo>
                  <a:lnTo>
                    <a:pt x="165735" y="0"/>
                  </a:lnTo>
                  <a:lnTo>
                    <a:pt x="405765" y="293370"/>
                  </a:lnTo>
                  <a:lnTo>
                    <a:pt x="644843" y="0"/>
                  </a:lnTo>
                  <a:lnTo>
                    <a:pt x="811530" y="0"/>
                  </a:lnTo>
                  <a:lnTo>
                    <a:pt x="473393" y="415290"/>
                  </a:lnTo>
                  <a:lnTo>
                    <a:pt x="473393" y="692468"/>
                  </a:lnTo>
                  <a:lnTo>
                    <a:pt x="338138" y="692468"/>
                  </a:lnTo>
                  <a:lnTo>
                    <a:pt x="338138" y="41529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 sz="2399"/>
            </a:p>
          </p:txBody>
        </p:sp>
        <p:sp>
          <p:nvSpPr>
            <p:cNvPr id="42" name="צורה חופשית: צורה 41">
              <a:extLst>
                <a:ext uri="{FF2B5EF4-FFF2-40B4-BE49-F238E27FC236}">
                  <a16:creationId xmlns:a16="http://schemas.microsoft.com/office/drawing/2014/main" id="{0BAAB430-0CA8-407E-9F94-FFE9FAC6FD0D}"/>
                </a:ext>
              </a:extLst>
            </p:cNvPr>
            <p:cNvSpPr/>
            <p:nvPr/>
          </p:nvSpPr>
          <p:spPr>
            <a:xfrm>
              <a:off x="768144" y="4778606"/>
              <a:ext cx="51148" cy="72969"/>
            </a:xfrm>
            <a:custGeom>
              <a:avLst/>
              <a:gdLst>
                <a:gd name="connsiteX0" fmla="*/ 128588 w 350520"/>
                <a:gd name="connsiteY0" fmla="*/ 500063 h 500062"/>
                <a:gd name="connsiteX1" fmla="*/ 0 w 350520"/>
                <a:gd name="connsiteY1" fmla="*/ 319088 h 500062"/>
                <a:gd name="connsiteX2" fmla="*/ 0 w 350520"/>
                <a:gd name="connsiteY2" fmla="*/ 0 h 500062"/>
                <a:gd name="connsiteX3" fmla="*/ 350520 w 350520"/>
                <a:gd name="connsiteY3" fmla="*/ 500063 h 50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520" h="500062">
                  <a:moveTo>
                    <a:pt x="128588" y="500063"/>
                  </a:moveTo>
                  <a:lnTo>
                    <a:pt x="0" y="319088"/>
                  </a:lnTo>
                  <a:lnTo>
                    <a:pt x="0" y="0"/>
                  </a:lnTo>
                  <a:lnTo>
                    <a:pt x="350520" y="500063"/>
                  </a:lnTo>
                </a:path>
              </a:pathLst>
            </a:custGeom>
            <a:solidFill>
              <a:srgbClr val="DF6D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 sz="2399"/>
            </a:p>
          </p:txBody>
        </p:sp>
        <p:sp>
          <p:nvSpPr>
            <p:cNvPr id="43" name="צורה חופשית: צורה 42">
              <a:extLst>
                <a:ext uri="{FF2B5EF4-FFF2-40B4-BE49-F238E27FC236}">
                  <a16:creationId xmlns:a16="http://schemas.microsoft.com/office/drawing/2014/main" id="{9CBE0EA0-6CC3-49AA-A72E-3860B69FDC62}"/>
                </a:ext>
              </a:extLst>
            </p:cNvPr>
            <p:cNvSpPr/>
            <p:nvPr/>
          </p:nvSpPr>
          <p:spPr>
            <a:xfrm>
              <a:off x="594964" y="4731489"/>
              <a:ext cx="173179" cy="120086"/>
            </a:xfrm>
            <a:custGeom>
              <a:avLst/>
              <a:gdLst>
                <a:gd name="connsiteX0" fmla="*/ 134302 w 1186814"/>
                <a:gd name="connsiteY0" fmla="*/ 438150 h 822960"/>
                <a:gd name="connsiteX1" fmla="*/ 134302 w 1186814"/>
                <a:gd name="connsiteY1" fmla="*/ 242888 h 822960"/>
                <a:gd name="connsiteX2" fmla="*/ 395288 w 1186814"/>
                <a:gd name="connsiteY2" fmla="*/ 242888 h 822960"/>
                <a:gd name="connsiteX3" fmla="*/ 561975 w 1186814"/>
                <a:gd name="connsiteY3" fmla="*/ 340043 h 822960"/>
                <a:gd name="connsiteX4" fmla="*/ 395288 w 1186814"/>
                <a:gd name="connsiteY4" fmla="*/ 438150 h 822960"/>
                <a:gd name="connsiteX5" fmla="*/ 134302 w 1186814"/>
                <a:gd name="connsiteY5" fmla="*/ 438150 h 822960"/>
                <a:gd name="connsiteX6" fmla="*/ 832485 w 1186814"/>
                <a:gd name="connsiteY6" fmla="*/ 822960 h 822960"/>
                <a:gd name="connsiteX7" fmla="*/ 1047750 w 1186814"/>
                <a:gd name="connsiteY7" fmla="*/ 515303 h 822960"/>
                <a:gd name="connsiteX8" fmla="*/ 1186815 w 1186814"/>
                <a:gd name="connsiteY8" fmla="*/ 319088 h 822960"/>
                <a:gd name="connsiteX9" fmla="*/ 1186815 w 1186814"/>
                <a:gd name="connsiteY9" fmla="*/ 0 h 822960"/>
                <a:gd name="connsiteX10" fmla="*/ 898208 w 1186814"/>
                <a:gd name="connsiteY10" fmla="*/ 412433 h 822960"/>
                <a:gd name="connsiteX11" fmla="*/ 661988 w 1186814"/>
                <a:gd name="connsiteY11" fmla="*/ 750570 h 822960"/>
                <a:gd name="connsiteX12" fmla="*/ 504825 w 1186814"/>
                <a:gd name="connsiteY12" fmla="*/ 541020 h 822960"/>
                <a:gd name="connsiteX13" fmla="*/ 698183 w 1186814"/>
                <a:gd name="connsiteY13" fmla="*/ 337185 h 822960"/>
                <a:gd name="connsiteX14" fmla="*/ 416242 w 1186814"/>
                <a:gd name="connsiteY14" fmla="*/ 130493 h 822960"/>
                <a:gd name="connsiteX15" fmla="*/ 0 w 1186814"/>
                <a:gd name="connsiteY15" fmla="*/ 130493 h 822960"/>
                <a:gd name="connsiteX16" fmla="*/ 0 w 1186814"/>
                <a:gd name="connsiteY16" fmla="*/ 822960 h 822960"/>
                <a:gd name="connsiteX17" fmla="*/ 135255 w 1186814"/>
                <a:gd name="connsiteY17" fmla="*/ 822960 h 822960"/>
                <a:gd name="connsiteX18" fmla="*/ 135255 w 1186814"/>
                <a:gd name="connsiteY18" fmla="*/ 550545 h 822960"/>
                <a:gd name="connsiteX19" fmla="*/ 349567 w 1186814"/>
                <a:gd name="connsiteY19" fmla="*/ 550545 h 822960"/>
                <a:gd name="connsiteX20" fmla="*/ 550545 w 1186814"/>
                <a:gd name="connsiteY20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6814" h="822960">
                  <a:moveTo>
                    <a:pt x="134302" y="438150"/>
                  </a:moveTo>
                  <a:lnTo>
                    <a:pt x="134302" y="242888"/>
                  </a:lnTo>
                  <a:lnTo>
                    <a:pt x="395288" y="242888"/>
                  </a:lnTo>
                  <a:cubicBezTo>
                    <a:pt x="505777" y="242888"/>
                    <a:pt x="561975" y="259080"/>
                    <a:pt x="561975" y="340043"/>
                  </a:cubicBezTo>
                  <a:cubicBezTo>
                    <a:pt x="561975" y="421958"/>
                    <a:pt x="505777" y="438150"/>
                    <a:pt x="395288" y="438150"/>
                  </a:cubicBezTo>
                  <a:lnTo>
                    <a:pt x="134302" y="438150"/>
                  </a:lnTo>
                  <a:close/>
                  <a:moveTo>
                    <a:pt x="832485" y="822960"/>
                  </a:moveTo>
                  <a:lnTo>
                    <a:pt x="1047750" y="515303"/>
                  </a:lnTo>
                  <a:lnTo>
                    <a:pt x="1186815" y="319088"/>
                  </a:lnTo>
                  <a:lnTo>
                    <a:pt x="1186815" y="0"/>
                  </a:lnTo>
                  <a:lnTo>
                    <a:pt x="898208" y="412433"/>
                  </a:lnTo>
                  <a:lnTo>
                    <a:pt x="661988" y="750570"/>
                  </a:lnTo>
                  <a:lnTo>
                    <a:pt x="504825" y="541020"/>
                  </a:lnTo>
                  <a:cubicBezTo>
                    <a:pt x="606743" y="535305"/>
                    <a:pt x="698183" y="464820"/>
                    <a:pt x="698183" y="337185"/>
                  </a:cubicBezTo>
                  <a:cubicBezTo>
                    <a:pt x="698183" y="167640"/>
                    <a:pt x="580072" y="130493"/>
                    <a:pt x="416242" y="130493"/>
                  </a:cubicBezTo>
                  <a:lnTo>
                    <a:pt x="0" y="130493"/>
                  </a:lnTo>
                  <a:lnTo>
                    <a:pt x="0" y="822960"/>
                  </a:lnTo>
                  <a:lnTo>
                    <a:pt x="135255" y="822960"/>
                  </a:lnTo>
                  <a:lnTo>
                    <a:pt x="135255" y="550545"/>
                  </a:lnTo>
                  <a:lnTo>
                    <a:pt x="349567" y="550545"/>
                  </a:lnTo>
                  <a:lnTo>
                    <a:pt x="550545" y="822960"/>
                  </a:lnTo>
                </a:path>
              </a:pathLst>
            </a:custGeom>
            <a:solidFill>
              <a:srgbClr val="DF6D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 sz="2399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9985" y="548218"/>
            <a:ext cx="11179437" cy="96096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C7876FA9-DF2D-4F13-B5FC-FA61AE9B3D2D}"/>
              </a:ext>
            </a:extLst>
          </p:cNvPr>
          <p:cNvGrpSpPr/>
          <p:nvPr userDrawn="1"/>
        </p:nvGrpSpPr>
        <p:grpSpPr>
          <a:xfrm>
            <a:off x="11243956" y="1"/>
            <a:ext cx="944870" cy="1143591"/>
            <a:chOff x="6263412" y="1243377"/>
            <a:chExt cx="980901" cy="1131888"/>
          </a:xfrm>
        </p:grpSpPr>
        <p:sp>
          <p:nvSpPr>
            <p:cNvPr id="30" name="צורה חופשית: צורה 29">
              <a:extLst>
                <a:ext uri="{FF2B5EF4-FFF2-40B4-BE49-F238E27FC236}">
                  <a16:creationId xmlns:a16="http://schemas.microsoft.com/office/drawing/2014/main" id="{06F38D3D-88E9-4298-8ED2-AB93B7131A9A}"/>
                </a:ext>
              </a:extLst>
            </p:cNvPr>
            <p:cNvSpPr/>
            <p:nvPr userDrawn="1"/>
          </p:nvSpPr>
          <p:spPr>
            <a:xfrm rot="10800000" flipV="1">
              <a:off x="6762175" y="1243378"/>
              <a:ext cx="482137" cy="1131887"/>
            </a:xfrm>
            <a:custGeom>
              <a:avLst/>
              <a:gdLst>
                <a:gd name="connsiteX0" fmla="*/ 0 w 334646"/>
                <a:gd name="connsiteY0" fmla="*/ 0 h 3832169"/>
                <a:gd name="connsiteX1" fmla="*/ 334646 w 334646"/>
                <a:gd name="connsiteY1" fmla="*/ 0 h 3832169"/>
                <a:gd name="connsiteX2" fmla="*/ 0 w 334646"/>
                <a:gd name="connsiteY2" fmla="*/ 3832169 h 38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646" h="3832169">
                  <a:moveTo>
                    <a:pt x="0" y="0"/>
                  </a:moveTo>
                  <a:lnTo>
                    <a:pt x="334646" y="0"/>
                  </a:lnTo>
                  <a:lnTo>
                    <a:pt x="0" y="383216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L" sz="4266"/>
            </a:p>
          </p:txBody>
        </p:sp>
        <p:sp>
          <p:nvSpPr>
            <p:cNvPr id="31" name="צורה חופשית: צורה 30">
              <a:extLst>
                <a:ext uri="{FF2B5EF4-FFF2-40B4-BE49-F238E27FC236}">
                  <a16:creationId xmlns:a16="http://schemas.microsoft.com/office/drawing/2014/main" id="{412BF321-CD3B-4642-BD8D-E4F859C38ED3}"/>
                </a:ext>
              </a:extLst>
            </p:cNvPr>
            <p:cNvSpPr/>
            <p:nvPr userDrawn="1"/>
          </p:nvSpPr>
          <p:spPr>
            <a:xfrm rot="10800000" flipV="1">
              <a:off x="6263412" y="1243378"/>
              <a:ext cx="980901" cy="720725"/>
            </a:xfrm>
            <a:custGeom>
              <a:avLst/>
              <a:gdLst>
                <a:gd name="connsiteX0" fmla="*/ 0 w 334646"/>
                <a:gd name="connsiteY0" fmla="*/ 0 h 3832169"/>
                <a:gd name="connsiteX1" fmla="*/ 334646 w 334646"/>
                <a:gd name="connsiteY1" fmla="*/ 0 h 3832169"/>
                <a:gd name="connsiteX2" fmla="*/ 0 w 334646"/>
                <a:gd name="connsiteY2" fmla="*/ 3832169 h 38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646" h="3832169">
                  <a:moveTo>
                    <a:pt x="0" y="0"/>
                  </a:moveTo>
                  <a:lnTo>
                    <a:pt x="334646" y="0"/>
                  </a:lnTo>
                  <a:lnTo>
                    <a:pt x="0" y="38321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L" sz="4266"/>
            </a:p>
          </p:txBody>
        </p:sp>
        <p:sp>
          <p:nvSpPr>
            <p:cNvPr id="32" name="צורה חופשית: צורה 31">
              <a:extLst>
                <a:ext uri="{FF2B5EF4-FFF2-40B4-BE49-F238E27FC236}">
                  <a16:creationId xmlns:a16="http://schemas.microsoft.com/office/drawing/2014/main" id="{2FE8D3C6-0DCD-4E24-A3A1-50DA05BDE421}"/>
                </a:ext>
              </a:extLst>
            </p:cNvPr>
            <p:cNvSpPr/>
            <p:nvPr userDrawn="1"/>
          </p:nvSpPr>
          <p:spPr>
            <a:xfrm rot="10800000" flipV="1">
              <a:off x="6762175" y="1243377"/>
              <a:ext cx="482137" cy="720724"/>
            </a:xfrm>
            <a:custGeom>
              <a:avLst/>
              <a:gdLst>
                <a:gd name="connsiteX0" fmla="*/ 482137 w 482137"/>
                <a:gd name="connsiteY0" fmla="*/ 0 h 720724"/>
                <a:gd name="connsiteX1" fmla="*/ 0 w 482137"/>
                <a:gd name="connsiteY1" fmla="*/ 0 h 720724"/>
                <a:gd name="connsiteX2" fmla="*/ 0 w 482137"/>
                <a:gd name="connsiteY2" fmla="*/ 720724 h 720724"/>
                <a:gd name="connsiteX3" fmla="*/ 254923 w 482137"/>
                <a:gd name="connsiteY3" fmla="*/ 533417 h 72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137" h="720724">
                  <a:moveTo>
                    <a:pt x="482137" y="0"/>
                  </a:moveTo>
                  <a:lnTo>
                    <a:pt x="0" y="0"/>
                  </a:lnTo>
                  <a:lnTo>
                    <a:pt x="0" y="720724"/>
                  </a:lnTo>
                  <a:lnTo>
                    <a:pt x="254923" y="5334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L" sz="4266"/>
            </a:p>
          </p:txBody>
        </p:sp>
      </p:grpSp>
    </p:spTree>
    <p:extLst>
      <p:ext uri="{BB962C8B-B14F-4D97-AF65-F5344CB8AC3E}">
        <p14:creationId xmlns:p14="http://schemas.microsoft.com/office/powerpoint/2010/main" val="14601398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(pronoun she/her)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8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7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40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682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: Agenda">
            <a:extLst>
              <a:ext uri="{FF2B5EF4-FFF2-40B4-BE49-F238E27FC236}">
                <a16:creationId xmlns:a16="http://schemas.microsoft.com/office/drawing/2014/main" id="{77CAFA75-AC11-994E-A408-375943058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89" y="1318585"/>
            <a:ext cx="2102431" cy="381000"/>
          </a:xfrm>
        </p:spPr>
        <p:txBody>
          <a:bodyPr/>
          <a:lstStyle>
            <a:lvl1pPr>
              <a:defRPr lang="en-US" sz="32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text </a:t>
            </a:r>
            <a:br>
              <a:rPr lang="en-US" dirty="0"/>
            </a:br>
            <a:r>
              <a:rPr lang="en-US" dirty="0"/>
              <a:t>Second level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7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0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180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53A17F-7E11-4641-B65A-65F92F0FC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sp>
        <p:nvSpPr>
          <p:cNvPr id="31" name="Freeform: Shape 28">
            <a:extLst>
              <a:ext uri="{FF2B5EF4-FFF2-40B4-BE49-F238E27FC236}">
                <a16:creationId xmlns:a16="http://schemas.microsoft.com/office/drawing/2014/main" id="{142D6271-EB84-4244-ADBA-101B3488E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70502" y="3343256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17000">
                <a:schemeClr val="bg1">
                  <a:alpha val="0"/>
                </a:schemeClr>
              </a:gs>
              <a:gs pos="83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AD807-9FBA-1446-B313-7FDB0B6B3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683327"/>
            <a:ext cx="12894666" cy="1683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EAA1A0-A912-804C-A476-985396B9B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88825" y="-1676399"/>
            <a:ext cx="1392093" cy="961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51383B-0CF0-7242-9F23-673CE461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858000"/>
            <a:ext cx="12894666" cy="105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03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3903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03119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98093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117D2A5-2761-034E-9FC3-BC1B301C51A7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7936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0384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745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791B9-2786-A347-AD91-667C87AED7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D507F-0F54-2F47-9B1A-65EC456F7C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2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D21E9-354F-CD4E-8D8B-C92897C4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66754-F4A9-8C4D-BDD0-284A8348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0550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414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3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4569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87524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3767F46-72E1-7E42-97AB-77CC1133CB37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4367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453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2228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7843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48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679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66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02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47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8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ACFB0EB-F8DB-EC45-BDC9-BD3A0227833A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6227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9155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631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575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1554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21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450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66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6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4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62.xml"/><Relationship Id="rId51" Type="http://schemas.openxmlformats.org/officeDocument/2006/relationships/image" Target="../media/image20.png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69C17593-F9DF-6847-9966-C24CCD1171A4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9" r:id="rId2"/>
    <p:sldLayoutId id="2147484079" r:id="rId3"/>
    <p:sldLayoutId id="2147484080" r:id="rId4"/>
    <p:sldLayoutId id="2147484081" r:id="rId5"/>
    <p:sldLayoutId id="2147483941" r:id="rId6"/>
    <p:sldLayoutId id="2147484082" r:id="rId7"/>
    <p:sldLayoutId id="2147484083" r:id="rId8"/>
    <p:sldLayoutId id="2147484084" r:id="rId9"/>
    <p:sldLayoutId id="2147484002" r:id="rId10"/>
    <p:sldLayoutId id="214748400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3949" r:id="rId17"/>
    <p:sldLayoutId id="2147484004" r:id="rId18"/>
    <p:sldLayoutId id="2147484005" r:id="rId19"/>
    <p:sldLayoutId id="2147484006" r:id="rId20"/>
    <p:sldLayoutId id="2147483956" r:id="rId21"/>
    <p:sldLayoutId id="2147483957" r:id="rId22"/>
    <p:sldLayoutId id="2147483958" r:id="rId23"/>
    <p:sldLayoutId id="2147483959" r:id="rId24"/>
    <p:sldLayoutId id="2147484085" r:id="rId25"/>
    <p:sldLayoutId id="2147483960" r:id="rId26"/>
    <p:sldLayoutId id="2147483963" r:id="rId27"/>
    <p:sldLayoutId id="2147483961" r:id="rId28"/>
    <p:sldLayoutId id="2147483962" r:id="rId29"/>
    <p:sldLayoutId id="2147483964" r:id="rId30"/>
    <p:sldLayoutId id="2147483965" r:id="rId31"/>
    <p:sldLayoutId id="2147483966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6" r:id="rId38"/>
    <p:sldLayoutId id="2147483971" r:id="rId39"/>
    <p:sldLayoutId id="2147483972" r:id="rId40"/>
    <p:sldLayoutId id="2147483973" r:id="rId41"/>
    <p:sldLayoutId id="2147484018" r:id="rId42"/>
    <p:sldLayoutId id="2147484019" r:id="rId43"/>
    <p:sldLayoutId id="2147484020" r:id="rId44"/>
    <p:sldLayoutId id="2147483977" r:id="rId45"/>
    <p:sldLayoutId id="2147483978" r:id="rId46"/>
    <p:sldLayoutId id="2147483979" r:id="rId47"/>
    <p:sldLayoutId id="2147483980" r:id="rId48"/>
    <p:sldLayoutId id="2147483981" r:id="rId49"/>
    <p:sldLayoutId id="2147483982" r:id="rId50"/>
    <p:sldLayoutId id="2147483983" r:id="rId51"/>
    <p:sldLayoutId id="2147483984" r:id="rId52"/>
    <p:sldLayoutId id="2147483985" r:id="rId53"/>
    <p:sldLayoutId id="2147484141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65106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rabbi/tkgm-customizations" TargetMode="External"/><Relationship Id="rId7" Type="http://schemas.openxmlformats.org/officeDocument/2006/relationships/hyperlink" Target="https://katacoda.com/carvel/scenarios/kapp-controller-package-management" TargetMode="External"/><Relationship Id="rId2" Type="http://schemas.openxmlformats.org/officeDocument/2006/relationships/hyperlink" Target="https://carvel.dev/ytt/#playground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neonmirrors.net/post/2020-11/k8s-cluster-addon-bootstrapping-for-tkg/" TargetMode="External"/><Relationship Id="rId5" Type="http://schemas.openxmlformats.org/officeDocument/2006/relationships/hyperlink" Target="https://theithollow.com/2020/11/09/using-ytt-to-customize-tkg-deployments/" TargetMode="External"/><Relationship Id="rId4" Type="http://schemas.openxmlformats.org/officeDocument/2006/relationships/hyperlink" Target="https://github.com/Tanzu-Solutions-Engineering/tkg-la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DBC9-79C3-7B4D-A5AD-5FDF87CB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7AB8"/>
                </a:solidFill>
                <a:effectLst/>
                <a:latin typeface="metropolislight"/>
              </a:rPr>
              <a:t>Adding Custom Logic to TKG Cluster Deployment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ABF3F-2BFB-8B44-A47A-8316D3AF57D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TKGm</a:t>
            </a:r>
            <a:r>
              <a:rPr lang="en-US" dirty="0"/>
              <a:t> Enterprise Ready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134C0-92DF-4A4A-93B5-68B63D31F6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Scott Rosenberg - </a:t>
            </a:r>
            <a:r>
              <a:rPr lang="en-US" dirty="0" err="1"/>
              <a:t>TeraSky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C324-0AF2-9D40-8CB5-6365E7BF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Practice Leader, Cloud Technologies and Automation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6A9B1-B982-EE4B-8AE2-8D0514F58DC7}"/>
              </a:ext>
            </a:extLst>
          </p:cNvPr>
          <p:cNvSpPr txBox="1">
            <a:spLocks/>
          </p:cNvSpPr>
          <p:nvPr/>
        </p:nvSpPr>
        <p:spPr>
          <a:xfrm>
            <a:off x="474555" y="5494345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#vmworld #CODE2749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0BF283-9763-574B-9ACF-B5E4CD55D7BC}"/>
              </a:ext>
            </a:extLst>
          </p:cNvPr>
          <p:cNvSpPr txBox="1">
            <a:spLocks/>
          </p:cNvSpPr>
          <p:nvPr/>
        </p:nvSpPr>
        <p:spPr>
          <a:xfrm>
            <a:off x="506660" y="5188556"/>
            <a:ext cx="3657600" cy="355601"/>
          </a:xfrm>
          <a:prstGeom prst="rect">
            <a:avLst/>
          </a:prstGeom>
        </p:spPr>
        <p:txBody>
          <a:bodyPr anchor="b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2749</a:t>
            </a:r>
          </a:p>
        </p:txBody>
      </p:sp>
    </p:spTree>
    <p:extLst>
      <p:ext uri="{BB962C8B-B14F-4D97-AF65-F5344CB8AC3E}">
        <p14:creationId xmlns:p14="http://schemas.microsoft.com/office/powerpoint/2010/main" val="10223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1A8E1C-AD14-4EB9-80E7-85E63783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938794"/>
            <a:ext cx="6760926" cy="1229360"/>
          </a:xfrm>
        </p:spPr>
        <p:txBody>
          <a:bodyPr/>
          <a:lstStyle/>
          <a:p>
            <a:r>
              <a:rPr lang="en-US" sz="6600" dirty="0"/>
              <a:t>CRS + YTT == Magic</a:t>
            </a:r>
            <a:endParaRPr lang="en-IL" sz="6600" dirty="0"/>
          </a:p>
        </p:txBody>
      </p:sp>
    </p:spTree>
    <p:extLst>
      <p:ext uri="{BB962C8B-B14F-4D97-AF65-F5344CB8AC3E}">
        <p14:creationId xmlns:p14="http://schemas.microsoft.com/office/powerpoint/2010/main" val="118651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1DBAB6-C72D-4B05-962A-89546414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Resource Set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7B6F08-48A7-450E-92EE-C55BC73EF4B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 key customization point in core </a:t>
            </a:r>
            <a:r>
              <a:rPr lang="en-US" dirty="0" err="1"/>
              <a:t>ClusterAPI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67F31-6162-4425-A6AC-AFABCA46543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Cluster Resource Set feature provides a way to automatically apply a set of resources defined by users to matching newly-created and existing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selecting which clusters to target via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Configuration to apply will reside in </a:t>
            </a:r>
            <a:r>
              <a:rPr lang="en-US" dirty="0" err="1"/>
              <a:t>ConfigMaps</a:t>
            </a:r>
            <a:r>
              <a:rPr lang="en-US" dirty="0"/>
              <a:t> and/or Secrets in the Management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Commonly used in Upstream CAPI to install CNI and CSI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Currently only applies once with no reconciliation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plans to support reconciliation of CRS deployed resources in Workload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556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2D68-5589-4EC7-811A-882FD8DE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CRS + YTT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29048-08F9-4E8C-8B7E-D58D9873C27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magic of integrating CRS with YTT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D1508-9FF2-48B8-AF71-3226AEB87F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TKGm</a:t>
            </a:r>
            <a:r>
              <a:rPr lang="en-US" dirty="0"/>
              <a:t> uses YTT as a way to template out the cluster manifests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values used in the cluster configuration file are in the end YTT Data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adding custom YTT data values you can enable customization of the CRS resources you want to deploy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integrating these 2 technologies, you can give the same experience for installing custom apps on a cluster as the end user has for configuring the OOTB Data Values.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41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1621-1014-4853-A1F7-C3B12414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AD99E-9F6E-476A-8CDF-5F83A2C4B4EC}"/>
              </a:ext>
            </a:extLst>
          </p:cNvPr>
          <p:cNvSpPr txBox="1"/>
          <p:nvPr/>
        </p:nvSpPr>
        <p:spPr>
          <a:xfrm>
            <a:off x="5992676" y="936394"/>
            <a:ext cx="6134010" cy="49852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if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data.values.ENABLE_KUBEAPPS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and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data.values.TKG_CLUSTER_ROLE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== "workload":</a:t>
            </a:r>
            <a:b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AFD75F"/>
                </a:solidFill>
                <a:effectLst/>
                <a:latin typeface="Cascadia Mono" panose="020B0609020000020004" pitchFamily="49" charset="0"/>
              </a:rPr>
              <a:t>--- </a:t>
            </a:r>
            <a:br>
              <a:rPr lang="en-US" sz="1000" dirty="0">
                <a:solidFill>
                  <a:srgbClr val="AFD75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 err="1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apiVersion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addons.cluster.x-k8s.io/v1alpha3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kind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 err="1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ClusterResourceSet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metadata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name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"{}-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kubeapps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deployment".format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data.values.CLUSTER_NAME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) </a:t>
            </a:r>
            <a:b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labels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cluster.x-k8s.io/cluster-name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data.values.CLUSTER_NAME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spec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strategy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sz="1000" dirty="0" err="1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ApplyOnce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"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 err="1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clusterSelector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  </a:t>
            </a:r>
            <a:r>
              <a:rPr lang="en-US" sz="1000" dirty="0" err="1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matchLabels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  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tkg.tanzu.vmware.com/cluster-name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data.values.CLUSTER_NAME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resources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-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name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"{}-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kubeapps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deployment".format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data.values.CLUSTER_NAME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) </a:t>
            </a:r>
            <a:b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kind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ConfigMap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AFD75F"/>
                </a:solidFill>
                <a:effectLst/>
                <a:latin typeface="Cascadia Mono" panose="020B0609020000020004" pitchFamily="49" charset="0"/>
              </a:rPr>
              <a:t>--- </a:t>
            </a:r>
            <a:br>
              <a:rPr lang="en-US" sz="1000" dirty="0">
                <a:solidFill>
                  <a:srgbClr val="AFD75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 err="1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apiVersion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v1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kind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ConfigMap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metadata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name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"{}-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kubeapps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deployment".format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data.values.CLUSTER_NAME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) </a:t>
            </a:r>
            <a:b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data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data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yaml.encode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kubeapps_deployment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()) </a:t>
            </a:r>
            <a:b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end </a:t>
            </a:r>
            <a:endParaRPr lang="en-US" sz="1000" dirty="0">
              <a:effectLst/>
              <a:latin typeface="Cascadia Mono" panose="020B0609020000020004" pitchFamily="49" charset="0"/>
            </a:endParaRPr>
          </a:p>
          <a:p>
            <a:pPr algn="l">
              <a:lnSpc>
                <a:spcPct val="130000"/>
              </a:lnSpc>
            </a:pPr>
            <a:endParaRPr lang="en-IL" sz="1000" dirty="0" err="1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6320B-6A8D-47AC-925E-111076473966}"/>
              </a:ext>
            </a:extLst>
          </p:cNvPr>
          <p:cNvSpPr txBox="1"/>
          <p:nvPr/>
        </p:nvSpPr>
        <p:spPr>
          <a:xfrm>
            <a:off x="131807" y="931816"/>
            <a:ext cx="5727065" cy="47851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def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kubeapps_deployment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():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AFD75F"/>
                </a:solidFill>
                <a:effectLst/>
                <a:latin typeface="Cascadia Mono" panose="020B0609020000020004" pitchFamily="49" charset="0"/>
              </a:rPr>
              <a:t>--- </a:t>
            </a:r>
            <a:br>
              <a:rPr lang="en-US" sz="1000" dirty="0">
                <a:solidFill>
                  <a:srgbClr val="AFD75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 err="1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apiVersion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batch/v1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kind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Job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metadata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name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Kubeapps-install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namespace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 err="1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kubeapps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spec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template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spec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containers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5F5F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- name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ka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    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image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alpine/helm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    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command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[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"/bin/</a:t>
            </a:r>
            <a:r>
              <a:rPr lang="en-US" sz="1000" dirty="0" err="1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sh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]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    </a:t>
            </a:r>
            <a:r>
              <a:rPr lang="en-US" sz="1000" dirty="0" err="1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args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b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-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-c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- 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"helm repo add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bitnami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https://charts.bitnami.com/bitnami &amp;&amp; helm install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kubeapps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bitnami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kubeapps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-n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kubeapps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--set 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ingress.hostname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={}".format(</a:t>
            </a:r>
            <a:r>
              <a:rPr lang="en-US" sz="1000" dirty="0" err="1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data.values.KUBEAPPS_HOSTNAME</a:t>
            </a: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)</a:t>
            </a:r>
            <a:b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      </a:t>
            </a:r>
            <a:r>
              <a:rPr lang="en-US" sz="1000" dirty="0" err="1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restartPolicy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Never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      </a:t>
            </a:r>
            <a:r>
              <a:rPr lang="en-US" sz="1000" dirty="0" err="1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serviceAccountName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 err="1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kubeapps</a:t>
            </a: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-installer </a:t>
            </a:r>
            <a:b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D7D787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1000" dirty="0" err="1">
                <a:solidFill>
                  <a:srgbClr val="FF5F5F"/>
                </a:solidFill>
                <a:effectLst/>
                <a:latin typeface="Cascadia Mono" panose="020B0609020000020004" pitchFamily="49" charset="0"/>
              </a:rPr>
              <a:t>backoffLimit</a:t>
            </a:r>
            <a:r>
              <a:rPr lang="en-US" sz="1000" dirty="0">
                <a:solidFill>
                  <a:srgbClr val="FFFFFF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sz="1000" dirty="0">
                <a:solidFill>
                  <a:srgbClr val="AF87FF"/>
                </a:solidFill>
                <a:effectLst/>
                <a:latin typeface="Cascadia Mono" panose="020B0609020000020004" pitchFamily="49" charset="0"/>
              </a:rPr>
              <a:t>4 </a:t>
            </a:r>
            <a:br>
              <a:rPr lang="en-US" sz="1000" dirty="0">
                <a:solidFill>
                  <a:srgbClr val="AF87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6C6C6C"/>
                </a:solidFill>
                <a:effectLst/>
                <a:latin typeface="Cascadia Mono" panose="020B0609020000020004" pitchFamily="49" charset="0"/>
              </a:rPr>
              <a:t>#@ end </a:t>
            </a:r>
            <a:endParaRPr lang="en-US" sz="1000" dirty="0">
              <a:effectLst/>
              <a:latin typeface="Cascadia Mono" panose="020B0609020000020004" pitchFamily="49" charset="0"/>
            </a:endParaRPr>
          </a:p>
          <a:p>
            <a:pPr algn="l">
              <a:lnSpc>
                <a:spcPct val="130000"/>
              </a:lnSpc>
            </a:pPr>
            <a:endParaRPr lang="en-IL" sz="1000" dirty="0" err="1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2891D-29DE-4AC1-BEC7-5FDED8AAEFC3}"/>
              </a:ext>
            </a:extLst>
          </p:cNvPr>
          <p:cNvSpPr txBox="1"/>
          <p:nvPr/>
        </p:nvSpPr>
        <p:spPr>
          <a:xfrm>
            <a:off x="5992676" y="6003083"/>
            <a:ext cx="4740637" cy="69108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1800" dirty="0">
                <a:solidFill>
                  <a:schemeClr val="bg2"/>
                </a:solidFill>
              </a:rPr>
              <a:t> ENABLE_KUBEAPPS: true</a:t>
            </a:r>
          </a:p>
          <a:p>
            <a:pPr algn="l">
              <a:lnSpc>
                <a:spcPct val="130000"/>
              </a:lnSpc>
            </a:pPr>
            <a:r>
              <a:rPr lang="en-US" dirty="0">
                <a:solidFill>
                  <a:schemeClr val="bg2"/>
                </a:solidFill>
              </a:rPr>
              <a:t> KUBEAPPS_HOSTNAME: </a:t>
            </a:r>
            <a:r>
              <a:rPr lang="en-US" dirty="0" err="1">
                <a:solidFill>
                  <a:schemeClr val="bg2"/>
                </a:solidFill>
              </a:rPr>
              <a:t>kubeappd.terasky.demo</a:t>
            </a:r>
            <a:endParaRPr lang="en-IL" sz="18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2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72CE-5792-4F9E-8CF0-1A926975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58" y="170713"/>
            <a:ext cx="11001004" cy="381000"/>
          </a:xfrm>
        </p:spPr>
        <p:txBody>
          <a:bodyPr/>
          <a:lstStyle/>
          <a:p>
            <a:r>
              <a:rPr lang="en-US" dirty="0"/>
              <a:t>File Layout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5BCBF-B11D-45EE-BC4C-2E500F4E8250}"/>
              </a:ext>
            </a:extLst>
          </p:cNvPr>
          <p:cNvSpPr txBox="1"/>
          <p:nvPr/>
        </p:nvSpPr>
        <p:spPr>
          <a:xfrm>
            <a:off x="71397" y="637723"/>
            <a:ext cx="5956663" cy="558255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dirty="0" err="1">
                <a:solidFill>
                  <a:srgbClr val="E74856"/>
                </a:solidFill>
                <a:effectLst/>
                <a:latin typeface="Cascadia Mono" panose="020B0609020000020004" pitchFamily="49" charset="0"/>
              </a:rPr>
              <a:t>root@demo-tkg-jump</a:t>
            </a:r>
            <a:r>
              <a:rPr lang="en-US" sz="1000" dirty="0">
                <a:solidFill>
                  <a:srgbClr val="E74856"/>
                </a:solidFill>
                <a:effectLst/>
                <a:latin typeface="Cascadia Mono" panose="020B0609020000020004" pitchFamily="49" charset="0"/>
              </a:rPr>
              <a:t> [ 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~</a:t>
            </a:r>
            <a:r>
              <a:rPr lang="en-US" sz="1000" dirty="0">
                <a:solidFill>
                  <a:srgbClr val="E74856"/>
                </a:solidFill>
                <a:effectLst/>
                <a:latin typeface="Cascadia Mono" panose="020B0609020000020004" pitchFamily="49" charset="0"/>
              </a:rPr>
              <a:t> ]# 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tree .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tkg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/providers/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ytt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/04_user_customizations/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lang="en-US" sz="1000" dirty="0" err="1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sz="1000" dirty="0" err="1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tkg</a:t>
            </a:r>
            <a: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/providers/</a:t>
            </a:r>
            <a:r>
              <a:rPr lang="en-US" sz="1000" dirty="0" err="1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ytt</a:t>
            </a:r>
            <a: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/04_user_customizations/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add-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ntp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add-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ntp.yaml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attach-to-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-mission-control-default-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attach-to-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-mission-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control.yaml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attach-to-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-observability-default-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attach-to-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observability.yaml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attach-to-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vrops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attach-to-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vrops.yaml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kubeapps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kubeapps.yaml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install-rancher-default-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rancher.yaml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-build-service-default-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-build-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service.yaml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mysql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mysql.yaml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postgres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postgres.yaml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rabbitmq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rabbitmq.yaml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tkg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-extensions-default-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tkg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extensions.yaml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velero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install-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velero.yaml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tkg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-custom-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ca.pem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└── trust-harbor-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cert.yaml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 </a:t>
            </a:r>
            <a:endParaRPr lang="en-US" sz="1000" dirty="0">
              <a:effectLst/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9BE51-2C4F-40D2-975D-2AD3F3B3E50C}"/>
              </a:ext>
            </a:extLst>
          </p:cNvPr>
          <p:cNvSpPr txBox="1"/>
          <p:nvPr/>
        </p:nvSpPr>
        <p:spPr>
          <a:xfrm>
            <a:off x="6094412" y="3121223"/>
            <a:ext cx="5956663" cy="61555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rgbClr val="E74856"/>
                </a:solidFill>
                <a:effectLst/>
                <a:latin typeface="Cascadia Mono" panose="020B0609020000020004" pitchFamily="49" charset="0"/>
              </a:rPr>
              <a:t>root@demo-tkg-jump</a:t>
            </a:r>
            <a:r>
              <a:rPr lang="en-US" sz="1000" dirty="0">
                <a:solidFill>
                  <a:srgbClr val="E74856"/>
                </a:solidFill>
                <a:effectLst/>
                <a:latin typeface="Cascadia Mono" panose="020B0609020000020004" pitchFamily="49" charset="0"/>
              </a:rPr>
              <a:t> [ 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~</a:t>
            </a:r>
            <a:r>
              <a:rPr lang="en-US" sz="1000" dirty="0">
                <a:solidFill>
                  <a:srgbClr val="E74856"/>
                </a:solidFill>
                <a:effectLst/>
                <a:latin typeface="Cascadia Mono" panose="020B0609020000020004" pitchFamily="49" charset="0"/>
              </a:rPr>
              <a:t> ]# 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tree .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tkg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/providers/infrastructure-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vsphere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ytt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/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lang="en-US" sz="1000" dirty="0" err="1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tanzu</a:t>
            </a:r>
            <a: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sz="1000" dirty="0" err="1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tkg</a:t>
            </a:r>
            <a: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/providers/infrastructure-</a:t>
            </a:r>
            <a:r>
              <a:rPr lang="en-US" sz="1000" dirty="0" err="1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vsphere</a:t>
            </a:r>
            <a: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sz="1000" dirty="0" err="1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ytt</a:t>
            </a:r>
            <a: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  <a:t>/</a:t>
            </a:r>
            <a:br>
              <a:rPr lang="en-US" sz="1000" dirty="0">
                <a:solidFill>
                  <a:srgbClr val="3B78FF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├── 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vsphere</a:t>
            </a: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-overlay-default-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values.yaml</a:t>
            </a:r>
            <a:b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0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└── </a:t>
            </a:r>
            <a:r>
              <a:rPr lang="en-US" sz="1000" dirty="0" err="1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vsphere-overlay.yaml</a:t>
            </a:r>
            <a:endParaRPr lang="en-US" sz="1000" dirty="0">
              <a:effectLst/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87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1A8E1C-AD14-4EB9-80E7-85E63783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938794"/>
            <a:ext cx="6760926" cy="1229360"/>
          </a:xfrm>
        </p:spPr>
        <p:txBody>
          <a:bodyPr/>
          <a:lstStyle/>
          <a:p>
            <a:r>
              <a:rPr lang="en-US" sz="6600" dirty="0"/>
              <a:t>Carvel Packaging</a:t>
            </a:r>
            <a:endParaRPr lang="en-IL" sz="6600" dirty="0"/>
          </a:p>
        </p:txBody>
      </p:sp>
    </p:spTree>
    <p:extLst>
      <p:ext uri="{BB962C8B-B14F-4D97-AF65-F5344CB8AC3E}">
        <p14:creationId xmlns:p14="http://schemas.microsoft.com/office/powerpoint/2010/main" val="290103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1DBAB6-C72D-4B05-962A-89546414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Carvel Package Management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7B6F08-48A7-450E-92EE-C55BC73EF4B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 True Package Manager for Kubernetes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67F31-6162-4425-A6AC-AFABCA46543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Package Management is a new functionality in Kapp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the mechanism used to install TKG Extensions in </a:t>
            </a:r>
            <a:r>
              <a:rPr lang="en-US" dirty="0" err="1"/>
              <a:t>TKGm</a:t>
            </a:r>
            <a:r>
              <a:rPr lang="en-US" dirty="0"/>
              <a:t> 1.4 and TCE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goal of this is to bring common package management workflows to a Kubernetes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TKGm</a:t>
            </a:r>
            <a:r>
              <a:rPr lang="en-US" dirty="0"/>
              <a:t> comes with 2 Package Repositories preconfigured (core addons and extensions)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a custom repository is very easy!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package can be based on YTT Templates, HELM Charts, Raw YAML, or even a mixture of them all!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0211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415080-3B2B-4DBC-A076-7AB3BEE2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555" y="1826300"/>
            <a:ext cx="6427626" cy="1229360"/>
          </a:xfrm>
        </p:spPr>
        <p:txBody>
          <a:bodyPr/>
          <a:lstStyle/>
          <a:p>
            <a:r>
              <a:rPr lang="en-US" sz="6600" dirty="0"/>
              <a:t>DEMO TIME</a:t>
            </a:r>
            <a:endParaRPr lang="en-IL" sz="6600" dirty="0"/>
          </a:p>
        </p:txBody>
      </p:sp>
    </p:spTree>
    <p:extLst>
      <p:ext uri="{BB962C8B-B14F-4D97-AF65-F5344CB8AC3E}">
        <p14:creationId xmlns:p14="http://schemas.microsoft.com/office/powerpoint/2010/main" val="28169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4FD5-E7F5-4042-A694-C50368EA2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05" y="604339"/>
            <a:ext cx="11001004" cy="381000"/>
          </a:xfrm>
        </p:spPr>
        <p:txBody>
          <a:bodyPr/>
          <a:lstStyle/>
          <a:p>
            <a:r>
              <a:rPr lang="en-US" sz="4000" dirty="0"/>
              <a:t>Useful Resources</a:t>
            </a:r>
            <a:endParaRPr lang="en-IL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EAA61-0C2B-4C30-9817-34DE6BF27E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8971" y="1600201"/>
            <a:ext cx="11110334" cy="4572000"/>
          </a:xfrm>
        </p:spPr>
        <p:txBody>
          <a:bodyPr/>
          <a:lstStyle/>
          <a:p>
            <a:r>
              <a:rPr lang="en-US" dirty="0"/>
              <a:t>YTT Playground - </a:t>
            </a:r>
            <a:r>
              <a:rPr lang="en-US" dirty="0">
                <a:hlinkClick r:id="rId2"/>
              </a:rPr>
              <a:t>https://carvel.dev/ytt/#playground</a:t>
            </a:r>
            <a:endParaRPr lang="en-US" dirty="0"/>
          </a:p>
          <a:p>
            <a:r>
              <a:rPr lang="en-US" dirty="0"/>
              <a:t>My </a:t>
            </a:r>
            <a:r>
              <a:rPr lang="en-US" dirty="0" err="1"/>
              <a:t>TKGm</a:t>
            </a:r>
            <a:r>
              <a:rPr lang="en-US" dirty="0"/>
              <a:t> Customization Repo - </a:t>
            </a:r>
            <a:r>
              <a:rPr lang="en-US" dirty="0">
                <a:hlinkClick r:id="rId3"/>
              </a:rPr>
              <a:t>https://github.com/vrabbi/tkgm-customizations</a:t>
            </a:r>
            <a:endParaRPr lang="en-US" dirty="0"/>
          </a:p>
          <a:p>
            <a:r>
              <a:rPr lang="en-US" dirty="0"/>
              <a:t>TSE </a:t>
            </a:r>
            <a:r>
              <a:rPr lang="en-US" dirty="0" err="1"/>
              <a:t>TKGm</a:t>
            </a:r>
            <a:r>
              <a:rPr lang="en-US" dirty="0"/>
              <a:t> Lab Repo - </a:t>
            </a:r>
            <a:r>
              <a:rPr lang="en-US" dirty="0">
                <a:hlinkClick r:id="rId4"/>
              </a:rPr>
              <a:t>https://github.com/Tanzu-Solutions-Engineering/tkg-lab</a:t>
            </a:r>
            <a:endParaRPr lang="en-US" dirty="0"/>
          </a:p>
          <a:p>
            <a:r>
              <a:rPr lang="en-US" dirty="0"/>
              <a:t>TKG YTT Getting Started Blog Post - </a:t>
            </a:r>
            <a:r>
              <a:rPr lang="en-US" dirty="0">
                <a:hlinkClick r:id="rId5"/>
              </a:rPr>
              <a:t>https://theithollow.com/2020/11/09/using-ytt-to-customize-tkg-deployments/</a:t>
            </a:r>
            <a:endParaRPr lang="en-US" dirty="0"/>
          </a:p>
          <a:p>
            <a:r>
              <a:rPr lang="en-US" dirty="0"/>
              <a:t>Cluster Add-On Bootstrapping Blog Post - </a:t>
            </a:r>
            <a:r>
              <a:rPr lang="en-US" dirty="0">
                <a:hlinkClick r:id="rId6"/>
              </a:rPr>
              <a:t>https://neonmirrors.net/post/2020-11/k8s-cluster-addon-bootstrapping-for-tkg/</a:t>
            </a:r>
            <a:endParaRPr lang="en-US" dirty="0"/>
          </a:p>
          <a:p>
            <a:r>
              <a:rPr lang="en-US" dirty="0"/>
              <a:t>Package Management Tutorial on </a:t>
            </a:r>
            <a:r>
              <a:rPr lang="en-US" dirty="0" err="1"/>
              <a:t>Katacoda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https://katacoda.com/carvel/scenarios/kapp-controller-package-management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25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Mworld. Imagine That. Image of outerspace.">
            <a:extLst>
              <a:ext uri="{FF2B5EF4-FFF2-40B4-BE49-F238E27FC236}">
                <a16:creationId xmlns:a16="http://schemas.microsoft.com/office/drawing/2014/main" id="{7C537219-1911-2643-89FD-16F27FADB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4" b="1320"/>
          <a:stretch/>
        </p:blipFill>
        <p:spPr>
          <a:xfrm>
            <a:off x="3213463" y="892"/>
            <a:ext cx="8975362" cy="6765667"/>
          </a:xfrm>
          <a:prstGeom prst="rect">
            <a:avLst/>
          </a:prstGeom>
        </p:spPr>
      </p:pic>
      <p:sp>
        <p:nvSpPr>
          <p:cNvPr id="18" name="Title 9">
            <a:extLst>
              <a:ext uri="{FF2B5EF4-FFF2-40B4-BE49-F238E27FC236}">
                <a16:creationId xmlns:a16="http://schemas.microsoft.com/office/drawing/2014/main" id="{A5B99B29-A609-0247-80A0-46E46867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Please take</a:t>
            </a:r>
            <a:br>
              <a:rPr lang="en-US" sz="4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your survey.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5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9">
            <a:extLst>
              <a:ext uri="{FF2B5EF4-FFF2-40B4-BE49-F238E27FC236}">
                <a16:creationId xmlns:a16="http://schemas.microsoft.com/office/drawing/2014/main" id="{4D702BC3-227C-48F7-8277-AA812ABE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/>
              <a:t>TKGm</a:t>
            </a:r>
            <a:r>
              <a:rPr lang="en-US" sz="6600" dirty="0"/>
              <a:t> Overview</a:t>
            </a:r>
            <a:endParaRPr lang="en-IL" sz="6600" dirty="0"/>
          </a:p>
        </p:txBody>
      </p:sp>
    </p:spTree>
    <p:extLst>
      <p:ext uri="{BB962C8B-B14F-4D97-AF65-F5344CB8AC3E}">
        <p14:creationId xmlns:p14="http://schemas.microsoft.com/office/powerpoint/2010/main" val="47735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Mworld. Imagine That. Image of outerspace.">
            <a:extLst>
              <a:ext uri="{FF2B5EF4-FFF2-40B4-BE49-F238E27FC236}">
                <a16:creationId xmlns:a16="http://schemas.microsoft.com/office/drawing/2014/main" id="{7C537219-1911-2643-89FD-16F27FADB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4" b="1320"/>
          <a:stretch/>
        </p:blipFill>
        <p:spPr>
          <a:xfrm>
            <a:off x="3213463" y="892"/>
            <a:ext cx="8975362" cy="6765667"/>
          </a:xfrm>
          <a:prstGeom prst="rect">
            <a:avLst/>
          </a:prstGeom>
        </p:spPr>
      </p:pic>
      <p:sp>
        <p:nvSpPr>
          <p:cNvPr id="18" name="Title 9">
            <a:extLst>
              <a:ext uri="{FF2B5EF4-FFF2-40B4-BE49-F238E27FC236}">
                <a16:creationId xmlns:a16="http://schemas.microsoft.com/office/drawing/2014/main" id="{A5B99B29-A609-0247-80A0-46E46867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Thank</a:t>
            </a:r>
            <a:r>
              <a:rPr lang="en-US" sz="4800" dirty="0">
                <a:solidFill>
                  <a:schemeClr val="tx1"/>
                </a:solidFill>
              </a:rPr>
              <a:t> you!</a:t>
            </a:r>
          </a:p>
        </p:txBody>
      </p:sp>
    </p:spTree>
    <p:extLst>
      <p:ext uri="{BB962C8B-B14F-4D97-AF65-F5344CB8AC3E}">
        <p14:creationId xmlns:p14="http://schemas.microsoft.com/office/powerpoint/2010/main" val="21356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9422A-20CB-4B3B-A010-61D4F8A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TKGm</a:t>
            </a:r>
            <a:r>
              <a:rPr lang="en-US" dirty="0"/>
              <a:t> Overview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82CCFE-72DE-4219-A331-8395B19F1E4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8013" y="1143000"/>
            <a:ext cx="10972800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TKGm</a:t>
            </a:r>
            <a:r>
              <a:rPr lang="en-US" dirty="0"/>
              <a:t> enables provisioning upstream conformant K8s clusters on vSphere, VMC, AWS and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TKGm</a:t>
            </a:r>
            <a:r>
              <a:rPr lang="en-US" dirty="0"/>
              <a:t> is based on Upstream </a:t>
            </a:r>
            <a:r>
              <a:rPr lang="en-US" dirty="0" err="1"/>
              <a:t>ClusterAPI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TKGm</a:t>
            </a:r>
            <a:r>
              <a:rPr lang="en-US" dirty="0"/>
              <a:t> based clusters can be created via the Tanzu CLI, kubectl or via TMC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TKGm</a:t>
            </a:r>
            <a:r>
              <a:rPr lang="en-US" dirty="0"/>
              <a:t> includes basic addons (CPI, CSI, CNI, Metrics Server, Cluster Auto Scaler, Authentication, AKO)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TKGm</a:t>
            </a:r>
            <a:r>
              <a:rPr lang="en-US" dirty="0"/>
              <a:t> supports additional Extensions which you install manually (Harbor, Prometheus, Grafana, </a:t>
            </a:r>
            <a:r>
              <a:rPr lang="en-US" dirty="0" err="1"/>
              <a:t>FluentBit</a:t>
            </a:r>
            <a:r>
              <a:rPr lang="en-US" dirty="0"/>
              <a:t>, Contour, External DNS)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018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9">
            <a:extLst>
              <a:ext uri="{FF2B5EF4-FFF2-40B4-BE49-F238E27FC236}">
                <a16:creationId xmlns:a16="http://schemas.microsoft.com/office/drawing/2014/main" id="{4D702BC3-227C-48F7-8277-AA812ABE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79" y="1774417"/>
            <a:ext cx="6427626" cy="1229360"/>
          </a:xfrm>
        </p:spPr>
        <p:txBody>
          <a:bodyPr/>
          <a:lstStyle/>
          <a:p>
            <a:r>
              <a:rPr lang="en-US" sz="6600" dirty="0"/>
              <a:t>Carvel Toolset</a:t>
            </a:r>
            <a:endParaRPr lang="en-IL" sz="6600" dirty="0"/>
          </a:p>
        </p:txBody>
      </p:sp>
    </p:spTree>
    <p:extLst>
      <p:ext uri="{BB962C8B-B14F-4D97-AF65-F5344CB8AC3E}">
        <p14:creationId xmlns:p14="http://schemas.microsoft.com/office/powerpoint/2010/main" val="5006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F3F179-1988-43F6-BE48-175CDB45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Templating Tool (YTT)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C591A-FDDA-4B4B-A663-BD6959DB7AE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YTT is a command-line tool used to template and patch YAML files.</a:t>
            </a:r>
          </a:p>
          <a:p>
            <a:r>
              <a:rPr lang="en-US" dirty="0"/>
              <a:t>It provides the means to collect fragments and piles of YAML into modular chunks for easy re-use.</a:t>
            </a:r>
          </a:p>
          <a:p>
            <a:r>
              <a:rPr lang="en-US" dirty="0"/>
              <a:t>A YAML aware templating tool (unlike HELM)</a:t>
            </a:r>
          </a:p>
          <a:p>
            <a:r>
              <a:rPr lang="en-US" dirty="0"/>
              <a:t>YTT supports both Templating (like HELM) and Patching / Overlaying (like </a:t>
            </a:r>
            <a:r>
              <a:rPr lang="en-US" dirty="0" err="1"/>
              <a:t>Kustomize</a:t>
            </a:r>
            <a:r>
              <a:rPr lang="en-US" dirty="0"/>
              <a:t>)</a:t>
            </a:r>
          </a:p>
          <a:p>
            <a:r>
              <a:rPr lang="en-US" dirty="0"/>
              <a:t>YTT logic is written via YAML annotations (comments) meaning all YTT templates are valid YAML at all times.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03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F2300-A0A2-4D5A-B0B9-A59674DE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Kapp Controller</a:t>
            </a:r>
            <a:endParaRPr lang="en-I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F6F10F-72F7-4FD5-92F8-CDEB8D8BE5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kapp</a:t>
            </a:r>
            <a:r>
              <a:rPr lang="en-US" dirty="0"/>
              <a:t>-controller provides a Kubernetes native continuous delivery and package management experience through CRDs.</a:t>
            </a:r>
          </a:p>
          <a:p>
            <a:r>
              <a:rPr lang="en-US" dirty="0"/>
              <a:t>These resources for continuous delivery and package management help users author software packages and consume packages to ease the process of sharing, deploying, and managing software on Kubernetes.</a:t>
            </a:r>
          </a:p>
        </p:txBody>
      </p:sp>
    </p:spTree>
    <p:extLst>
      <p:ext uri="{BB962C8B-B14F-4D97-AF65-F5344CB8AC3E}">
        <p14:creationId xmlns:p14="http://schemas.microsoft.com/office/powerpoint/2010/main" val="410107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E1BD53-FA3F-49B4-8092-F62C40E47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Carvel Toolset in </a:t>
            </a:r>
            <a:r>
              <a:rPr lang="en-US" dirty="0" err="1"/>
              <a:t>TKGm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DC12DE-BFC7-48BD-B152-E1E556C7B1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YTT, Kapp Controller, and </a:t>
            </a:r>
            <a:r>
              <a:rPr lang="en-US" dirty="0" err="1"/>
              <a:t>Vendir</a:t>
            </a:r>
            <a:r>
              <a:rPr lang="en-US" dirty="0"/>
              <a:t> are used in the backend for deploying TKG Clusters</a:t>
            </a:r>
          </a:p>
          <a:p>
            <a:r>
              <a:rPr lang="en-US" dirty="0"/>
              <a:t>YTT is a key mechanism for any customizations in </a:t>
            </a:r>
            <a:r>
              <a:rPr lang="en-US" dirty="0" err="1"/>
              <a:t>TKGm</a:t>
            </a:r>
            <a:endParaRPr lang="en-US" dirty="0"/>
          </a:p>
          <a:p>
            <a:r>
              <a:rPr lang="en-US" dirty="0"/>
              <a:t>Kapp Controller is used to manage TKG Extensions</a:t>
            </a:r>
          </a:p>
          <a:p>
            <a:r>
              <a:rPr lang="en-US" dirty="0" err="1"/>
              <a:t>Imgpkg</a:t>
            </a:r>
            <a:r>
              <a:rPr lang="en-US" dirty="0"/>
              <a:t> is used in the installation and upgrade processes in air-gapped environments</a:t>
            </a:r>
          </a:p>
        </p:txBody>
      </p:sp>
    </p:spTree>
    <p:extLst>
      <p:ext uri="{BB962C8B-B14F-4D97-AF65-F5344CB8AC3E}">
        <p14:creationId xmlns:p14="http://schemas.microsoft.com/office/powerpoint/2010/main" val="36104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9">
            <a:extLst>
              <a:ext uri="{FF2B5EF4-FFF2-40B4-BE49-F238E27FC236}">
                <a16:creationId xmlns:a16="http://schemas.microsoft.com/office/drawing/2014/main" id="{4D702BC3-227C-48F7-8277-AA812ABE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90" y="2014559"/>
            <a:ext cx="6427626" cy="1229360"/>
          </a:xfrm>
        </p:spPr>
        <p:txBody>
          <a:bodyPr/>
          <a:lstStyle/>
          <a:p>
            <a:r>
              <a:rPr lang="en-US" sz="6600" dirty="0" err="1"/>
              <a:t>TKGm</a:t>
            </a:r>
            <a:r>
              <a:rPr lang="en-US" sz="6600" dirty="0"/>
              <a:t> Customization</a:t>
            </a:r>
            <a:endParaRPr lang="en-IL" sz="6600" dirty="0"/>
          </a:p>
        </p:txBody>
      </p:sp>
      <p:sp>
        <p:nvSpPr>
          <p:cNvPr id="14" name="צורה חופשית: צורה 11">
            <a:extLst>
              <a:ext uri="{FF2B5EF4-FFF2-40B4-BE49-F238E27FC236}">
                <a16:creationId xmlns:a16="http://schemas.microsoft.com/office/drawing/2014/main" id="{9C976525-D317-445E-B71A-7F67B57F578D}"/>
              </a:ext>
            </a:extLst>
          </p:cNvPr>
          <p:cNvSpPr/>
          <p:nvPr/>
        </p:nvSpPr>
        <p:spPr>
          <a:xfrm rot="10800000" flipV="1">
            <a:off x="10580719" y="895"/>
            <a:ext cx="1608104" cy="6005765"/>
          </a:xfrm>
          <a:custGeom>
            <a:avLst/>
            <a:gdLst>
              <a:gd name="connsiteX0" fmla="*/ 0 w 334646"/>
              <a:gd name="connsiteY0" fmla="*/ 0 h 3832169"/>
              <a:gd name="connsiteX1" fmla="*/ 334646 w 334646"/>
              <a:gd name="connsiteY1" fmla="*/ 0 h 3832169"/>
              <a:gd name="connsiteX2" fmla="*/ 0 w 334646"/>
              <a:gd name="connsiteY2" fmla="*/ 3832169 h 383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646" h="3832169">
                <a:moveTo>
                  <a:pt x="0" y="0"/>
                </a:moveTo>
                <a:lnTo>
                  <a:pt x="334646" y="0"/>
                </a:lnTo>
                <a:lnTo>
                  <a:pt x="0" y="38321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L" sz="4266"/>
          </a:p>
        </p:txBody>
      </p:sp>
    </p:spTree>
    <p:extLst>
      <p:ext uri="{BB962C8B-B14F-4D97-AF65-F5344CB8AC3E}">
        <p14:creationId xmlns:p14="http://schemas.microsoft.com/office/powerpoint/2010/main" val="25784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6958C-BCE7-4D76-8543-D2ABAEC0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</a:t>
            </a:r>
            <a:r>
              <a:rPr lang="en-US" dirty="0" err="1"/>
              <a:t>TKGm</a:t>
            </a:r>
            <a:r>
              <a:rPr lang="en-US" dirty="0"/>
              <a:t> Customization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AB4338-9A70-43BD-991E-20F6127880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installation of a custom CNI</a:t>
            </a:r>
          </a:p>
          <a:p>
            <a:r>
              <a:rPr lang="en-US" dirty="0"/>
              <a:t>Ability to configure KubeAPI flags</a:t>
            </a:r>
          </a:p>
          <a:p>
            <a:r>
              <a:rPr lang="en-US" dirty="0"/>
              <a:t>Batch upgrading of worker nodes</a:t>
            </a:r>
          </a:p>
          <a:p>
            <a:r>
              <a:rPr lang="en-US" dirty="0"/>
              <a:t>Mechanism to automate installation of customer apps</a:t>
            </a:r>
          </a:p>
          <a:p>
            <a:r>
              <a:rPr lang="en-US" dirty="0"/>
              <a:t>Heterogeneous clusters</a:t>
            </a:r>
          </a:p>
          <a:p>
            <a:r>
              <a:rPr lang="en-US" dirty="0"/>
              <a:t>Enhance the OOTB TKG Extensions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6214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1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full-PPT-Light-2021-Final.pptx" id="{B92D0099-2B29-4DEB-BF47-80C576039311}" vid="{2BA96730-9490-4495-A44D-7DB93B548CF1}"/>
    </a:ext>
  </a:extLst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54988</TotalTime>
  <Words>1275</Words>
  <Application>Microsoft Office PowerPoint</Application>
  <PresentationFormat>Custom</PresentationFormat>
  <Paragraphs>83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Camphor Std</vt:lpstr>
      <vt:lpstr>Cascadia Mono</vt:lpstr>
      <vt:lpstr>Metropolis</vt:lpstr>
      <vt:lpstr>Metropolis Light</vt:lpstr>
      <vt:lpstr>metropolislight</vt:lpstr>
      <vt:lpstr>Open Sans</vt:lpstr>
      <vt:lpstr>System Font Regular</vt:lpstr>
      <vt:lpstr>VMware_white_16x9</vt:lpstr>
      <vt:lpstr>1_VMware_white_16x9</vt:lpstr>
      <vt:lpstr>Adding Custom Logic to TKG Cluster Deployment</vt:lpstr>
      <vt:lpstr>TKGm Overview</vt:lpstr>
      <vt:lpstr>TKGm Overview</vt:lpstr>
      <vt:lpstr>Carvel Toolset</vt:lpstr>
      <vt:lpstr>YAML Templating Tool (YTT)</vt:lpstr>
      <vt:lpstr>Kapp Controller</vt:lpstr>
      <vt:lpstr>Carvel Toolset in TKGm</vt:lpstr>
      <vt:lpstr>TKGm Customization</vt:lpstr>
      <vt:lpstr>Use Cases for TKGm Customization</vt:lpstr>
      <vt:lpstr>CRS + YTT == Magic</vt:lpstr>
      <vt:lpstr>Cluster Resource Set</vt:lpstr>
      <vt:lpstr>CRS + YTT</vt:lpstr>
      <vt:lpstr>Example</vt:lpstr>
      <vt:lpstr>File Layout</vt:lpstr>
      <vt:lpstr>Carvel Packaging</vt:lpstr>
      <vt:lpstr>Carvel Package Management</vt:lpstr>
      <vt:lpstr>DEMO TIME</vt:lpstr>
      <vt:lpstr>Useful Resources</vt:lpstr>
      <vt:lpstr>Please take your survey.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Gardner</dc:creator>
  <cp:lastModifiedBy>Scott Rosenberg</cp:lastModifiedBy>
  <cp:revision>967</cp:revision>
  <dcterms:created xsi:type="dcterms:W3CDTF">2020-09-22T16:30:21Z</dcterms:created>
  <dcterms:modified xsi:type="dcterms:W3CDTF">2021-10-06T14:29:09Z</dcterms:modified>
</cp:coreProperties>
</file>